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46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/>
          <a:lstStyle>
            <a:extLst/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>
            <a:noAutofit/>
          </a:bodyPr>
          <a:lstStyle>
            <a:lvl1pPr algn="r">
              <a:defRPr sz="4200" b="1"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0575" y="6557963"/>
            <a:ext cx="2003425" cy="22701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C1B568FF-EB7E-43DE-8919-BCF274D32FEC}" type="datetimeFigureOut">
              <a:rPr/>
              <a:pPr>
                <a:defRPr/>
              </a:pPr>
              <a:t>12/7/2010</a:t>
            </a:fld>
            <a:endParaRPr/>
          </a:p>
        </p:txBody>
      </p:sp>
      <p:sp>
        <p:nvSpPr>
          <p:cNvPr id="7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63"/>
            <a:ext cx="2927350" cy="228600"/>
          </a:xfrm>
        </p:spPr>
        <p:txBody>
          <a:bodyPr/>
          <a:lstStyle>
            <a:lvl1pPr>
              <a:defRPr lang="en-US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endParaRPr/>
          </a:p>
        </p:txBody>
      </p:sp>
      <p:sp>
        <p:nvSpPr>
          <p:cNvPr id="8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350" y="6556375"/>
            <a:ext cx="588963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pPr>
              <a:defRPr/>
            </a:pPr>
            <a:fld id="{C76A0A11-8070-43C3-A484-2EB77D902D49}" type="slidenum">
              <a:rPr/>
              <a:pPr>
                <a:defRPr/>
              </a:pPr>
              <a:t>‹#›</a:t>
            </a:fld>
            <a:endParaRPr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FD3E83-22D9-4979-A789-D7151332D1EE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B49FFE-9F9B-483B-BDC3-88EE58A8498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3388" y="6557963"/>
            <a:ext cx="2001837" cy="227012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1C27E59-F409-41B1-B557-05240CC8167B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375"/>
            <a:ext cx="3657600" cy="22860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750" y="6553200"/>
            <a:ext cx="587375" cy="228600"/>
          </a:xfrm>
        </p:spPr>
        <p:txBody>
          <a:bodyPr/>
          <a:lstStyle>
            <a:lvl1pPr>
              <a:defRPr smtClean="0"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fld id="{F87C54DC-FFB3-482F-A6C2-75253359BD2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5D87AF-9D26-497A-82A3-21E4741A5DC5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CCB07A-DD33-47C5-B5BF-20421E44BAA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anchor="t"/>
          <a:lstStyle>
            <a:lvl1pPr algn="r">
              <a:buNone/>
              <a:defRPr sz="4200" b="1" cap="all"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400" y="6556375"/>
            <a:ext cx="2001838" cy="227013"/>
          </a:xfrm>
        </p:spPr>
        <p:txBody>
          <a:bodyPr/>
          <a:lstStyle>
            <a:lvl1pPr>
              <a:defRPr smtClean="0"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fld id="{66CF0952-3D30-4E28-ACA9-49E029C11E10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138" y="6556375"/>
            <a:ext cx="2895600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4175" y="6554788"/>
            <a:ext cx="587375" cy="228600"/>
          </a:xfrm>
        </p:spPr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ECF1BA9-6746-4AA8-BE6D-4E1187ADFA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7CF3F2-00FB-4670-864F-01E6A1E9B6E1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C8EBFE-BC3E-4239-AEE6-5FA52FBC17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lvl1pPr>
              <a:defRPr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103386-06A5-4CD0-ADC7-A31D665EFF3C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8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7AF9AA-5B65-4C8B-8EE0-585051A2ADF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ECE19F-3CE4-46C0-9487-8B7E7AB77D94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7F7CAA-2A77-4828-A6F0-F3696772BED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858B22-89D9-4166-8225-1070E86C557A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3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3ADF8F-3D2A-4BFF-B159-222AF2C543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lIns="45720" tIns="0" rIns="0" bIns="0" spcCol="0" rtlCol="0" fromWordArt="0" forceAA="0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2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79543A-B557-4136-936B-9B7CFD5C3929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6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65DD2E-A811-4A97-8A2C-5BF9A9ECD7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/>
          <p:nvPr/>
        </p:nvSpPr>
        <p:spPr>
          <a:xfrm rot="21240000">
            <a:off x="598488" y="1004888"/>
            <a:ext cx="4319587" cy="4311650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8"/>
          <p:cNvSpPr/>
          <p:nvPr/>
        </p:nvSpPr>
        <p:spPr>
          <a:xfrm rot="21420000">
            <a:off x="596900" y="998538"/>
            <a:ext cx="4319588" cy="4313237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lIns="82296" tIns="0" rIns="0" bIns="0" spcCol="0" rtlCol="0" fromWordArt="0" forceAA="0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>
            <a:normAutofit/>
          </a:bodyPr>
          <a:lstStyle>
            <a:lvl1pPr marL="0" indent="0">
              <a:buNone/>
              <a:defRPr sz="3200"/>
            </a:lvl1pPr>
            <a:extLst/>
          </a:lstStyle>
          <a:p>
            <a:pPr lvl="0"/>
            <a:r>
              <a:rPr lang="en-US" noProof="0" smtClean="0"/>
              <a:t>Click icon to add picture</a:t>
            </a:r>
            <a:endParaRPr lang="en-US" noProof="0" dirty="0"/>
          </a:p>
        </p:txBody>
      </p:sp>
      <p:sp>
        <p:nvSpPr>
          <p:cNvPr id="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7B0DD5F-A570-42A6-98D2-7E23372B432C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8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60A5BF3E-8EF8-451D-8833-64E7531C14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675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30" name="Text Placeholder 30"/>
          <p:cNvSpPr>
            <a:spLocks noGrp="1"/>
          </p:cNvSpPr>
          <p:nvPr>
            <p:ph type="body" idx="1"/>
          </p:nvPr>
        </p:nvSpPr>
        <p:spPr bwMode="auto">
          <a:xfrm>
            <a:off x="457200" y="1609725"/>
            <a:ext cx="7239000" cy="48466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6563" y="6557963"/>
            <a:ext cx="2001837" cy="227012"/>
          </a:xfrm>
          <a:prstGeom prst="rect">
            <a:avLst/>
          </a:prstGeom>
        </p:spPr>
        <p:txBody>
          <a:bodyPr vert="horz" t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 smtClean="0">
                <a:solidFill>
                  <a:schemeClr val="tx2"/>
                </a:solidFill>
                <a:latin typeface="+mn-lt"/>
              </a:defRPr>
            </a:lvl1pPr>
            <a:extLst/>
          </a:lstStyle>
          <a:p>
            <a:pPr>
              <a:defRPr/>
            </a:pPr>
            <a:fld id="{C0AA4FE9-311A-4ACC-98CF-641ABC195933}" type="datetimeFigureOut">
              <a:rPr lang="en-US"/>
              <a:pPr>
                <a:defRPr/>
              </a:pPr>
              <a:t>12/7/2010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63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000">
                <a:solidFill>
                  <a:schemeClr val="tx2"/>
                </a:solidFill>
                <a:latin typeface="+mn-lt"/>
              </a:defRPr>
            </a:lvl1pPr>
            <a:extLst/>
          </a:lstStyle>
          <a:p>
            <a:pPr>
              <a:defRPr/>
            </a:pPr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575" y="6556375"/>
            <a:ext cx="588963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100" smtClean="0">
                <a:solidFill>
                  <a:schemeClr val="tx2"/>
                </a:solidFill>
                <a:latin typeface="+mn-lt"/>
              </a:defRPr>
            </a:lvl1pPr>
            <a:extLst/>
          </a:lstStyle>
          <a:p>
            <a:pPr>
              <a:defRPr/>
            </a:pPr>
            <a:fld id="{834D98EB-E06C-4E61-A455-9559DEDBDB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2" r:id="rId1"/>
    <p:sldLayoutId id="2147483731" r:id="rId2"/>
    <p:sldLayoutId id="2147483733" r:id="rId3"/>
    <p:sldLayoutId id="2147483730" r:id="rId4"/>
    <p:sldLayoutId id="2147483729" r:id="rId5"/>
    <p:sldLayoutId id="2147483728" r:id="rId6"/>
    <p:sldLayoutId id="2147483727" r:id="rId7"/>
    <p:sldLayoutId id="2147483726" r:id="rId8"/>
    <p:sldLayoutId id="2147483734" r:id="rId9"/>
    <p:sldLayoutId id="2147483725" r:id="rId10"/>
    <p:sldLayoutId id="2147483735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3800" b="1" kern="1200" cap="all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800" b="1">
          <a:solidFill>
            <a:schemeClr val="tx1"/>
          </a:solidFill>
          <a:latin typeface="Trebuchet MS" pitchFamily="34" charset="0"/>
        </a:defRPr>
      </a:lvl9pPr>
      <a:extLst/>
    </p:titleStyle>
    <p:bodyStyle>
      <a:lvl1pPr marL="273050" indent="-273050" algn="l" rtl="0" fontAlgn="base">
        <a:spcBef>
          <a:spcPts val="600"/>
        </a:spcBef>
        <a:spcAft>
          <a:spcPct val="0"/>
        </a:spcAft>
        <a:buClr>
          <a:schemeClr val="tx2"/>
        </a:buClr>
        <a:buSzPct val="73000"/>
        <a:buFont typeface="Wingdings 2" pitchFamily="18" charset="2"/>
        <a:buChar char="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20700" indent="-228600" algn="l" rtl="0" fontAlgn="base">
        <a:spcBef>
          <a:spcPts val="500"/>
        </a:spcBef>
        <a:spcAft>
          <a:spcPct val="0"/>
        </a:spcAft>
        <a:buClr>
          <a:srgbClr val="F9B639"/>
        </a:buClr>
        <a:buSzPct val="80000"/>
        <a:buFont typeface="Wingdings 2" pitchFamily="18" charset="2"/>
        <a:buChar char=""/>
        <a:defRPr sz="2300" kern="1200">
          <a:solidFill>
            <a:srgbClr val="6C6C6C"/>
          </a:solidFill>
          <a:latin typeface="+mn-lt"/>
          <a:ea typeface="+mn-ea"/>
          <a:cs typeface="+mn-cs"/>
        </a:defRPr>
      </a:lvl2pPr>
      <a:lvl3pPr marL="758825" indent="-228600" algn="l" rtl="0" fontAlgn="base">
        <a:spcBef>
          <a:spcPts val="400"/>
        </a:spcBef>
        <a:spcAft>
          <a:spcPct val="0"/>
        </a:spcAft>
        <a:buClr>
          <a:srgbClr val="F9B639"/>
        </a:buClr>
        <a:buSzPct val="60000"/>
        <a:buFont typeface="Wingdings" pitchFamily="2" charset="2"/>
        <a:buChar char="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4888" indent="-228600" algn="l" rtl="0" fontAlgn="base">
        <a:spcBef>
          <a:spcPct val="20000"/>
        </a:spcBef>
        <a:spcAft>
          <a:spcPct val="0"/>
        </a:spcAft>
        <a:buClr>
          <a:srgbClr val="F9B639"/>
        </a:buClr>
        <a:buSzPct val="80000"/>
        <a:buFont typeface="Wingdings 2" pitchFamily="18" charset="2"/>
        <a:buChar char=""/>
        <a:defRPr sz="2000" kern="1200">
          <a:solidFill>
            <a:srgbClr val="6C6C6C"/>
          </a:solidFill>
          <a:latin typeface="+mn-lt"/>
          <a:ea typeface="+mn-ea"/>
          <a:cs typeface="+mn-cs"/>
        </a:defRPr>
      </a:lvl4pPr>
      <a:lvl5pPr marL="1279525" indent="-228600" algn="l" rtl="0" fontAlgn="base">
        <a:spcBef>
          <a:spcPts val="400"/>
        </a:spcBef>
        <a:spcAft>
          <a:spcPct val="0"/>
        </a:spcAft>
        <a:buClr>
          <a:srgbClr val="F9B639"/>
        </a:buClr>
        <a:buSzPct val="70000"/>
        <a:buFont typeface="Wingdings" pitchFamily="2" charset="2"/>
        <a:buChar char="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Case Study 1</a:t>
            </a:r>
            <a:endParaRPr lang="en-US" dirty="0"/>
          </a:p>
        </p:txBody>
      </p:sp>
      <p:sp>
        <p:nvSpPr>
          <p:cNvPr id="13314" name="Subtitle 2"/>
          <p:cNvSpPr>
            <a:spLocks noGrp="1"/>
          </p:cNvSpPr>
          <p:nvPr>
            <p:ph type="subTitle" idx="1"/>
          </p:nvPr>
        </p:nvSpPr>
        <p:spPr>
          <a:xfrm>
            <a:off x="3354388" y="3540125"/>
            <a:ext cx="5114925" cy="1101725"/>
          </a:xfrm>
        </p:spPr>
        <p:txBody>
          <a:bodyPr/>
          <a:lstStyle/>
          <a:p>
            <a:r>
              <a:rPr lang="en-US" smtClean="0">
                <a:solidFill>
                  <a:schemeClr val="tx1"/>
                </a:solidFill>
              </a:rPr>
              <a:t>Brittany Mitchell</a:t>
            </a:r>
          </a:p>
          <a:p>
            <a:r>
              <a:rPr lang="en-US" smtClean="0">
                <a:solidFill>
                  <a:schemeClr val="tx1"/>
                </a:solidFill>
              </a:rPr>
              <a:t>Samantha Dracup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Symptoms</a:t>
            </a:r>
            <a:endParaRPr lang="en-US" dirty="0"/>
          </a:p>
        </p:txBody>
      </p:sp>
      <p:sp>
        <p:nvSpPr>
          <p:cNvPr id="1433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Pt is 77 years old</a:t>
            </a:r>
          </a:p>
          <a:p>
            <a:r>
              <a:rPr lang="en-US" smtClean="0"/>
              <a:t>Fall down steps</a:t>
            </a:r>
          </a:p>
          <a:p>
            <a:r>
              <a:rPr lang="en-US" smtClean="0"/>
              <a:t>Couldn’t move legs after fall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Medical Exam</a:t>
            </a:r>
            <a:endParaRPr lang="en-US" dirty="0"/>
          </a:p>
        </p:txBody>
      </p:sp>
      <p:sp>
        <p:nvSpPr>
          <p:cNvPr id="153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Normal deltoid and bicep</a:t>
            </a:r>
          </a:p>
          <a:p>
            <a:r>
              <a:rPr lang="en-US" smtClean="0"/>
              <a:t>No movement in triceps, wrists, hands, or legs</a:t>
            </a:r>
          </a:p>
          <a:p>
            <a:r>
              <a:rPr lang="en-US" smtClean="0"/>
              <a:t>Pain and temperature sensation normal over deltoid and lateral side of forearm</a:t>
            </a:r>
          </a:p>
          <a:p>
            <a:r>
              <a:rPr lang="en-US" smtClean="0"/>
              <a:t>No pain or temperature sensation in middle finger, ulnar portion of forearm, medial side of arm, chest, abdomen, or legs</a:t>
            </a:r>
          </a:p>
          <a:p>
            <a:r>
              <a:rPr lang="en-US" smtClean="0"/>
              <a:t>Ability to detect proprioception and vibration normal through body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Possible Diagnosis</a:t>
            </a:r>
            <a:endParaRPr lang="en-US" dirty="0"/>
          </a:p>
        </p:txBody>
      </p:sp>
      <p:sp>
        <p:nvSpPr>
          <p:cNvPr id="1638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Cervical stenosis</a:t>
            </a:r>
          </a:p>
          <a:p>
            <a:r>
              <a:rPr lang="en-US" smtClean="0"/>
              <a:t>Cervical spondylosis</a:t>
            </a:r>
          </a:p>
          <a:p>
            <a:r>
              <a:rPr lang="en-US" smtClean="0"/>
              <a:t>Multiple Sclerosis</a:t>
            </a:r>
          </a:p>
          <a:p>
            <a:r>
              <a:rPr lang="en-US" smtClean="0"/>
              <a:t>Brachial nerve injury</a:t>
            </a:r>
          </a:p>
          <a:p>
            <a:endParaRPr lang="en-US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Diagnosis and Rationale</a:t>
            </a:r>
            <a:endParaRPr lang="en-US" dirty="0"/>
          </a:p>
        </p:txBody>
      </p:sp>
      <p:sp>
        <p:nvSpPr>
          <p:cNvPr id="17410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1075" cy="4525963"/>
          </a:xfrm>
        </p:spPr>
        <p:txBody>
          <a:bodyPr/>
          <a:lstStyle/>
          <a:p>
            <a:r>
              <a:rPr lang="en-US" smtClean="0"/>
              <a:t>Fracture at C5 level</a:t>
            </a:r>
          </a:p>
        </p:txBody>
      </p:sp>
      <p:sp>
        <p:nvSpPr>
          <p:cNvPr id="17411" name="Content Placeholder 3"/>
          <p:cNvSpPr>
            <a:spLocks noGrp="1"/>
          </p:cNvSpPr>
          <p:nvPr>
            <p:ph sz="half" idx="2"/>
          </p:nvPr>
        </p:nvSpPr>
        <p:spPr>
          <a:xfrm>
            <a:off x="4178300" y="1600200"/>
            <a:ext cx="3521075" cy="4525963"/>
          </a:xfrm>
        </p:spPr>
        <p:txBody>
          <a:bodyPr/>
          <a:lstStyle/>
          <a:p>
            <a:r>
              <a:rPr lang="en-US" smtClean="0"/>
              <a:t>Pt has no movement below elbows</a:t>
            </a:r>
          </a:p>
          <a:p>
            <a:r>
              <a:rPr lang="en-US" smtClean="0"/>
              <a:t>C5 controls elbow movement and that’s where her movement stops</a:t>
            </a: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pulent">
    <a:dk1>
      <a:sysClr val="windowText" lastClr="000000"/>
    </a:dk1>
    <a:lt1>
      <a:sysClr val="window" lastClr="FFFFFF"/>
    </a:lt1>
    <a:dk2>
      <a:srgbClr val="B13F9A"/>
    </a:dk2>
    <a:lt2>
      <a:srgbClr val="F4E7ED"/>
    </a:lt2>
    <a:accent1>
      <a:srgbClr val="B83D68"/>
    </a:accent1>
    <a:accent2>
      <a:srgbClr val="AC66BB"/>
    </a:accent2>
    <a:accent3>
      <a:srgbClr val="DE6C36"/>
    </a:accent3>
    <a:accent4>
      <a:srgbClr val="F9B639"/>
    </a:accent4>
    <a:accent5>
      <a:srgbClr val="CF6DA4"/>
    </a:accent5>
    <a:accent6>
      <a:srgbClr val="FA8D3D"/>
    </a:accent6>
    <a:hlink>
      <a:srgbClr val="FFDE66"/>
    </a:hlink>
    <a:folHlink>
      <a:srgbClr val="D490C5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0</TotalTime>
  <Words>99</Words>
  <Application>Microsoft Office PowerPoint</Application>
  <PresentationFormat>On-screen Show (4:3)</PresentationFormat>
  <Paragraphs>17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Design Template</vt:lpstr>
      </vt:variant>
      <vt:variant>
        <vt:i4>5</vt:i4>
      </vt:variant>
      <vt:variant>
        <vt:lpstr>Slide Titles</vt:lpstr>
      </vt:variant>
      <vt:variant>
        <vt:i4>5</vt:i4>
      </vt:variant>
    </vt:vector>
  </HeadingPairs>
  <TitlesOfParts>
    <vt:vector size="15" baseType="lpstr">
      <vt:lpstr>Trebuchet MS</vt:lpstr>
      <vt:lpstr>Arial</vt:lpstr>
      <vt:lpstr>Wingdings 2</vt:lpstr>
      <vt:lpstr>Wingdings</vt:lpstr>
      <vt:lpstr>Calibri</vt:lpstr>
      <vt:lpstr>Opulent</vt:lpstr>
      <vt:lpstr>Opulent</vt:lpstr>
      <vt:lpstr>Opulent</vt:lpstr>
      <vt:lpstr>Opulent</vt:lpstr>
      <vt:lpstr>Opulent</vt:lpstr>
      <vt:lpstr>Slide 1</vt:lpstr>
      <vt:lpstr>Slide 2</vt:lpstr>
      <vt:lpstr>Slide 3</vt:lpstr>
      <vt:lpstr>Slide 4</vt:lpstr>
      <vt:lpstr>Slide 5</vt:lpstr>
    </vt:vector>
  </TitlesOfParts>
  <Company>United Technologies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Case Study 1</dc:title>
  <dc:creator>coultot</dc:creator>
  <cp:lastModifiedBy>jayoig</cp:lastModifiedBy>
  <cp:revision>2</cp:revision>
  <dcterms:created xsi:type="dcterms:W3CDTF">2010-12-06T23:27:49Z</dcterms:created>
  <dcterms:modified xsi:type="dcterms:W3CDTF">2010-12-07T16:48:03Z</dcterms:modified>
</cp:coreProperties>
</file>